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79" r:id="rId2"/>
    <p:sldId id="304" r:id="rId3"/>
    <p:sldId id="306" r:id="rId4"/>
    <p:sldId id="305" r:id="rId5"/>
    <p:sldId id="307" r:id="rId6"/>
    <p:sldId id="301" r:id="rId7"/>
    <p:sldId id="300" r:id="rId8"/>
    <p:sldId id="302" r:id="rId9"/>
    <p:sldId id="303" r:id="rId10"/>
    <p:sldId id="309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AE"/>
    <a:srgbClr val="616161"/>
    <a:srgbClr val="A58224"/>
    <a:srgbClr val="847984"/>
    <a:srgbClr val="4BB2C6"/>
    <a:srgbClr val="D9D9D9"/>
    <a:srgbClr val="85CAD8"/>
    <a:srgbClr val="B2DDE7"/>
    <a:srgbClr val="FEFEFE"/>
    <a:srgbClr val="0014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103B6-7063-4364-8C1D-AA8AA1B737E0}" type="datetimeFigureOut">
              <a:rPr lang="hu-HU" smtClean="0"/>
              <a:t>2019.10.25.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43263-C964-4B8C-993B-EEA96FC512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6667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AFB1-4F26-41C2-9F7F-1994B426BE70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t>2019.10.25.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BAC2-10A6-4E7C-8627-8DE45CBA069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00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3E5D-18A9-410C-85C3-851C9D29A42A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t>2019.10.25.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BAC2-10A6-4E7C-8627-8DE45CBA069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48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70F6-64A5-4C20-B5C3-7F0A3F3CDA29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t>2019.10.25.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BAC2-10A6-4E7C-8627-8DE45CBA069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5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417C-2F7A-4A1E-9CD4-AF852B006B1F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t>2019.10.25.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BAC2-10A6-4E7C-8627-8DE45CBA069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Kép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09"/>
          <a:stretch/>
        </p:blipFill>
        <p:spPr>
          <a:xfrm>
            <a:off x="0" y="-16043"/>
            <a:ext cx="12192000" cy="113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27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4FE9-A259-40DE-B356-5B9F00CAECD2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t>2019.10.25.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BAC2-10A6-4E7C-8627-8DE45CBA069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641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9621-7C29-4092-A005-8BF6AA4230D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t>2019.10.25.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BAC2-10A6-4E7C-8627-8DE45CBA069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0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14E7-0F47-4F45-AADA-F20EE3B87C60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t>2019.10.25.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BAC2-10A6-4E7C-8627-8DE45CBA069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2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3E2C-6B5D-4B50-ACA7-1F747F9DDC2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t>2019.10.25.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BAC2-10A6-4E7C-8627-8DE45CBA069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5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31CC-305E-4A1D-B2C3-0CD5847F565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t>2019.10.25.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BAC2-10A6-4E7C-8627-8DE45CBA069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76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E351-9E08-4792-A6B4-7D162B0722AB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t>2019.10.25.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BAC2-10A6-4E7C-8627-8DE45CBA069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01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438C-89B9-48A7-BF87-DED0CBD523C1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t>2019.10.25.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BAC2-10A6-4E7C-8627-8DE45CBA069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84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3B70B-3D97-487E-BE8F-024190C8A142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t>2019.10.25.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0BAC2-10A6-4E7C-8627-8DE45CBA069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46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upx.hu/en/trading/downloads/id-document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ím 1"/>
          <p:cNvSpPr>
            <a:spLocks noGrp="1"/>
          </p:cNvSpPr>
          <p:nvPr>
            <p:ph type="ctrTitle"/>
          </p:nvPr>
        </p:nvSpPr>
        <p:spPr>
          <a:xfrm>
            <a:off x="3251295" y="939524"/>
            <a:ext cx="9932956" cy="3537014"/>
          </a:xfrm>
        </p:spPr>
        <p:txBody>
          <a:bodyPr>
            <a:noAutofit/>
          </a:bodyPr>
          <a:lstStyle/>
          <a:p>
            <a:pPr algn="l"/>
            <a:r>
              <a:rPr lang="hu-H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HUPX Intraday - </a:t>
            </a:r>
            <a:r>
              <a:rPr lang="hu-HU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Basket</a:t>
            </a:r>
            <a:r>
              <a:rPr lang="hu-H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r>
              <a:rPr lang="hu-H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Directions</a:t>
            </a:r>
            <a:r>
              <a:rPr lang="hu-H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BAC2-10A6-4E7C-8627-8DE45CBA069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088464" y="2009339"/>
            <a:ext cx="967254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hu-HU" sz="2400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</a:t>
            </a:r>
            <a:r>
              <a:rPr lang="hu-HU" sz="2400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</a:t>
            </a:r>
            <a:r>
              <a:rPr lang="hu-HU" sz="2400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contacts</a:t>
            </a:r>
            <a:r>
              <a:rPr lang="hu-HU" sz="2400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165225" indent="-285750">
              <a:spcBef>
                <a:spcPts val="600"/>
              </a:spcBef>
              <a:buBlip>
                <a:blip r:embed="rId2"/>
              </a:buBlip>
            </a:pPr>
            <a:r>
              <a:rPr lang="hu-HU" sz="2000" dirty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hu-HU" sz="20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idmarketops@</a:t>
            </a:r>
            <a:r>
              <a:rPr lang="hu-HU" sz="20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hupx.hu</a:t>
            </a:r>
            <a:endParaRPr lang="hu-HU" sz="2000" dirty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5225" indent="-285750">
              <a:spcBef>
                <a:spcPts val="600"/>
              </a:spcBef>
              <a:buBlip>
                <a:blip r:embed="rId2"/>
              </a:buBlip>
            </a:pPr>
            <a:r>
              <a:rPr lang="hu-HU" sz="2000" dirty="0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hu-HU" sz="2000" dirty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.: </a:t>
            </a:r>
            <a:r>
              <a:rPr lang="hu-HU" sz="20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</a:t>
            </a:r>
            <a:r>
              <a:rPr lang="hu-HU" sz="20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36) 1 304 </a:t>
            </a:r>
            <a:r>
              <a:rPr lang="hu-HU" sz="20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1092</a:t>
            </a:r>
            <a:endParaRPr lang="hu-HU" sz="2000" dirty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endParaRPr lang="hu-HU" b="1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879708" y="4536788"/>
            <a:ext cx="6702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hu-HU" sz="2800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</a:t>
            </a:r>
            <a:r>
              <a:rPr lang="hu-HU" sz="2800" b="1" dirty="0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ATTENTION</a:t>
            </a:r>
            <a:r>
              <a:rPr lang="hu-HU" sz="2800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>
              <a:spcBef>
                <a:spcPts val="600"/>
              </a:spcBef>
            </a:pPr>
            <a:endParaRPr lang="hu-HU" b="1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62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BAC2-10A6-4E7C-8627-8DE45CBA069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520113" y="1562467"/>
            <a:ext cx="10202315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endParaRPr lang="hu-HU" b="1" dirty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en-US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Basket panel enables the </a:t>
            </a:r>
            <a:r>
              <a:rPr lang="en-US" sz="1600" b="1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entry of several orders at once </a:t>
            </a:r>
            <a:r>
              <a:rPr lang="en-US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 the system. </a:t>
            </a: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en-US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 of orders which are currently displayed in the Basket panel is referred to as 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en-US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basket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en-US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basket can be submitted with a joined submission restriction which is valid for all orders inside the basket. </a:t>
            </a:r>
            <a:endParaRPr lang="hu-HU" sz="1600" dirty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Orders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basket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orders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visible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Market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panel</a:t>
            </a: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17738" y="179280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err="1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lang="hu-HU" sz="2400" b="1" dirty="0">
              <a:solidFill>
                <a:srgbClr val="0091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574" y="3547626"/>
            <a:ext cx="9639391" cy="223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62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BAC2-10A6-4E7C-8627-8DE45CBA069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17738" y="179280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err="1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lang="hu-HU" sz="2400" b="1" dirty="0">
              <a:solidFill>
                <a:srgbClr val="0091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87456" y="1599099"/>
            <a:ext cx="9672544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restrictions</a:t>
            </a:r>
            <a:endParaRPr lang="hu-HU" b="1" dirty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en-US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 restriction can be selected in the lower left of the Basket panel</a:t>
            </a:r>
            <a:r>
              <a:rPr lang="en-US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endParaRPr lang="hu-HU" sz="1600" dirty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orders in the panel are submitted with one of the following joined submission restrictions: </a:t>
            </a: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1600" dirty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1600" b="1" dirty="0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b="1" dirty="0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  <a:r>
              <a:rPr lang="hu-HU" sz="1600" b="1" dirty="0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Orders </a:t>
            </a:r>
            <a:r>
              <a:rPr lang="en-US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basket are treated as independent orders. An invalid order (e.g. an order 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submitted </a:t>
            </a:r>
            <a:r>
              <a:rPr lang="en-US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an expired contract) will not lead to the rejection of the complete basket. </a:t>
            </a: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hu-HU" sz="1600" b="1" dirty="0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b="1" dirty="0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</a:t>
            </a:r>
            <a:r>
              <a:rPr lang="hu-HU" sz="1600" b="1" dirty="0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d: </a:t>
            </a:r>
            <a:r>
              <a:rPr lang="en-US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orders in the basket will be validated before they are submitted to the system. If one 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 </a:t>
            </a:r>
            <a:r>
              <a:rPr lang="en-US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invalid (e.g. an order submitted on an expired contract), no order of the basket will be 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submitted</a:t>
            </a:r>
            <a:r>
              <a:rPr lang="en-US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	</a:t>
            </a: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1600" b="1" dirty="0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b="1" dirty="0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Linked</a:t>
            </a:r>
            <a:r>
              <a:rPr lang="hu-HU" sz="1600" b="1" dirty="0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Either </a:t>
            </a:r>
            <a:r>
              <a:rPr lang="en-US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orders can be executed or no order will be executed. A basket can only be 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submitted </a:t>
            </a:r>
            <a:r>
              <a:rPr lang="en-US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this submission restriction if it contains only orders with the execution restriction 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FOK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fill-or-kill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u-HU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dirty="0"/>
              <a:t>	</a:t>
            </a:r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531" y="2552019"/>
            <a:ext cx="10822220" cy="430666"/>
          </a:xfrm>
          <a:prstGeom prst="rect">
            <a:avLst/>
          </a:prstGeom>
        </p:spPr>
      </p:pic>
      <p:sp>
        <p:nvSpPr>
          <p:cNvPr id="14" name="Téglalap 13"/>
          <p:cNvSpPr/>
          <p:nvPr/>
        </p:nvSpPr>
        <p:spPr>
          <a:xfrm>
            <a:off x="827317" y="2329543"/>
            <a:ext cx="4741633" cy="838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056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BAC2-10A6-4E7C-8627-8DE45CBA069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72167" y="1649143"/>
            <a:ext cx="967254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Basket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Actions</a:t>
            </a:r>
            <a:endParaRPr lang="hu-HU" b="1" dirty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en-US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can perform order action for existing orders by selecting one or more orders (depending on the action) and clicking an order action button. </a:t>
            </a: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en-US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</a:t>
            </a:r>
            <a:r>
              <a:rPr lang="en-US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 one order can be selected by holding the ctrl key and left clicking on multiple orders. </a:t>
            </a: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endParaRPr lang="hu-HU" sz="1600" dirty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endParaRPr lang="hu-HU" sz="1600" dirty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en-US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basket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actions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US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selected in the lower 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</a:t>
            </a:r>
            <a:r>
              <a:rPr lang="en-US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Basket panel</a:t>
            </a:r>
            <a:r>
              <a:rPr lang="en-US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82775" lvl="2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Switch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FOK</a:t>
            </a:r>
          </a:p>
          <a:p>
            <a:pPr marL="1882775" lvl="2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Cancel</a:t>
            </a: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82775" lvl="2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</a:p>
          <a:p>
            <a:pPr marL="1882775" lvl="2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Modify</a:t>
            </a: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82775" lvl="2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82775" lvl="2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</a:t>
            </a: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1600" dirty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17738" y="179280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err="1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lang="hu-HU" sz="2400" b="1" dirty="0">
              <a:solidFill>
                <a:srgbClr val="0091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Csoportba foglalás 2"/>
          <p:cNvGrpSpPr/>
          <p:nvPr/>
        </p:nvGrpSpPr>
        <p:grpSpPr>
          <a:xfrm>
            <a:off x="825245" y="2979615"/>
            <a:ext cx="11061955" cy="838200"/>
            <a:chOff x="988531" y="2329543"/>
            <a:chExt cx="11061955" cy="838200"/>
          </a:xfrm>
        </p:grpSpPr>
        <p:pic>
          <p:nvPicPr>
            <p:cNvPr id="14" name="Kép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8531" y="2552019"/>
              <a:ext cx="10822220" cy="430666"/>
            </a:xfrm>
            <a:prstGeom prst="rect">
              <a:avLst/>
            </a:prstGeom>
          </p:spPr>
        </p:pic>
        <p:sp>
          <p:nvSpPr>
            <p:cNvPr id="15" name="Téglalap 14"/>
            <p:cNvSpPr/>
            <p:nvPr/>
          </p:nvSpPr>
          <p:spPr>
            <a:xfrm>
              <a:off x="5845632" y="2329543"/>
              <a:ext cx="6204854" cy="8382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70831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BAC2-10A6-4E7C-8627-8DE45CBA069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17738" y="179280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err="1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lang="hu-HU" sz="2400" b="1" dirty="0">
              <a:solidFill>
                <a:srgbClr val="0091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487456" y="1585893"/>
            <a:ext cx="1026763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</a:t>
            </a:r>
            <a:endParaRPr lang="hu-HU" b="1" dirty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en-US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 </a:t>
            </a:r>
            <a:r>
              <a:rPr lang="en-US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 to a basket can </a:t>
            </a:r>
            <a:r>
              <a:rPr lang="en-US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 by importing a prepared .csv 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nto</a:t>
            </a:r>
            <a:r>
              <a:rPr lang="en-US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ComTrader</a:t>
            </a: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en-US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clicking “Import from CSV file”, a file chooser menu will open where the user can select a prepared .csv file to upload. All orders in the file will then be added to the basket. </a:t>
            </a: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en-US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Column </a:t>
            </a:r>
            <a:r>
              <a:rPr lang="en-US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headers must be part of the import file, while the order of columns is not relevant. </a:t>
            </a: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importing a CSV file is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descriped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pages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hu-HU" sz="1600" dirty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4" y="3770745"/>
            <a:ext cx="8643407" cy="2390033"/>
          </a:xfrm>
          <a:prstGeom prst="rect">
            <a:avLst/>
          </a:prstGeom>
        </p:spPr>
      </p:pic>
      <p:sp>
        <p:nvSpPr>
          <p:cNvPr id="11" name="Téglalap 10"/>
          <p:cNvSpPr/>
          <p:nvPr/>
        </p:nvSpPr>
        <p:spPr>
          <a:xfrm>
            <a:off x="1382486" y="4867792"/>
            <a:ext cx="1937657" cy="2830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64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BAC2-10A6-4E7C-8627-8DE45CBA069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17738" y="179280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err="1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  <a:r>
              <a:rPr lang="hu-HU" sz="2400" b="1" dirty="0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1-2</a:t>
            </a:r>
            <a:endParaRPr lang="hu-HU" sz="2400" b="1" dirty="0">
              <a:solidFill>
                <a:srgbClr val="0091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5681926" y="1502698"/>
            <a:ext cx="501669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Open HUPX M7 ComTrader frontend</a:t>
            </a: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Basket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marked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6571978" y="2403962"/>
            <a:ext cx="4331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Basket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Basket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panel</a:t>
            </a: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09" y="3780369"/>
            <a:ext cx="8277449" cy="2645018"/>
          </a:xfrm>
          <a:prstGeom prst="rect">
            <a:avLst/>
          </a:prstGeom>
        </p:spPr>
      </p:pic>
      <p:cxnSp>
        <p:nvCxnSpPr>
          <p:cNvPr id="14" name="Egyenes összekötő nyíllal 13"/>
          <p:cNvCxnSpPr/>
          <p:nvPr/>
        </p:nvCxnSpPr>
        <p:spPr>
          <a:xfrm>
            <a:off x="8617537" y="3090787"/>
            <a:ext cx="14835" cy="611242"/>
          </a:xfrm>
          <a:prstGeom prst="straightConnector1">
            <a:avLst/>
          </a:prstGeom>
          <a:ln w="76200">
            <a:solidFill>
              <a:srgbClr val="0091A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Kép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92" y="1373077"/>
            <a:ext cx="5356203" cy="237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07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BAC2-10A6-4E7C-8627-8DE45CBA069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17738" y="179280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err="1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  <a:r>
              <a:rPr lang="hu-HU" sz="2400" b="1" dirty="0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3-4</a:t>
            </a:r>
            <a:endParaRPr lang="hu-HU" sz="2400" b="1" dirty="0">
              <a:solidFill>
                <a:srgbClr val="0091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009134" y="4661062"/>
            <a:ext cx="5879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slide-in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marked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Export/Import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functions</a:t>
            </a:r>
            <a:endParaRPr lang="hu-HU" b="1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2448584" y="5521332"/>
            <a:ext cx="5879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hu-HU" b="1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„Import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CSV file”(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marked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importing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file</a:t>
            </a:r>
          </a:p>
        </p:txBody>
      </p:sp>
      <p:grpSp>
        <p:nvGrpSpPr>
          <p:cNvPr id="3" name="Csoportba foglalás 2"/>
          <p:cNvGrpSpPr/>
          <p:nvPr/>
        </p:nvGrpSpPr>
        <p:grpSpPr>
          <a:xfrm>
            <a:off x="630048" y="1532066"/>
            <a:ext cx="9233733" cy="2915057"/>
            <a:chOff x="-21772" y="1106232"/>
            <a:chExt cx="9233733" cy="2915057"/>
          </a:xfrm>
        </p:grpSpPr>
        <p:pic>
          <p:nvPicPr>
            <p:cNvPr id="2" name="Kép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106232"/>
              <a:ext cx="9211961" cy="2915057"/>
            </a:xfrm>
            <a:prstGeom prst="rect">
              <a:avLst/>
            </a:prstGeom>
          </p:spPr>
        </p:pic>
        <p:sp>
          <p:nvSpPr>
            <p:cNvPr id="8" name="Ellipszis 7"/>
            <p:cNvSpPr/>
            <p:nvPr/>
          </p:nvSpPr>
          <p:spPr>
            <a:xfrm>
              <a:off x="-21772" y="1106232"/>
              <a:ext cx="255639" cy="2407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Ellipszis 9"/>
            <p:cNvSpPr/>
            <p:nvPr/>
          </p:nvSpPr>
          <p:spPr>
            <a:xfrm>
              <a:off x="167148" y="2015614"/>
              <a:ext cx="1455175" cy="285134"/>
            </a:xfrm>
            <a:prstGeom prst="ellipse">
              <a:avLst/>
            </a:prstGeom>
            <a:noFill/>
            <a:ln>
              <a:solidFill>
                <a:srgbClr val="0091A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3969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BAC2-10A6-4E7C-8627-8DE45CBA069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17738" y="179280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err="1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  <a:r>
              <a:rPr lang="hu-HU" sz="2400" b="1" dirty="0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5-6</a:t>
            </a:r>
            <a:endParaRPr lang="hu-HU" sz="2400" b="1" dirty="0">
              <a:solidFill>
                <a:srgbClr val="0091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417738" y="1433140"/>
            <a:ext cx="1052318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hu-HU" b="1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hu-HU" b="1" dirty="0" err="1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hu-HU" b="1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b="1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r>
              <a:rPr lang="hu-HU" b="1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</a:t>
            </a:r>
            <a:r>
              <a:rPr lang="hu-HU" b="1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(CSV file)</a:t>
            </a: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file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downloaded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r>
              <a:rPr lang="hu-HU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https://hupx.hu/en/trading/downloads/id-documents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created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ComTrader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Basket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panel „Export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CSV file”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2365905" y="3754987"/>
            <a:ext cx="967254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columns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filled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correctly</a:t>
            </a:r>
            <a:endParaRPr lang="hu-HU" b="1" dirty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hu-HU" sz="1600" dirty="0" err="1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hu-HU" sz="1600" dirty="0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MVR (MAVIR –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Hungarian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TSO)</a:t>
            </a: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hu-HU" sz="1600" dirty="0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B/S: 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orders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Sell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orders</a:t>
            </a: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hu-HU" sz="1600" dirty="0" err="1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Ctrct</a:t>
            </a:r>
            <a:r>
              <a:rPr lang="hu-HU" sz="1600" dirty="0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H-YYYYMMDD-HH: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mm-HH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:mm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QH-YYYYMMDD-HH: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mm-HH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:mm</a:t>
            </a:r>
          </a:p>
          <a:p>
            <a:pPr marL="742950" lvl="1" indent="-285750">
              <a:spcBef>
                <a:spcPts val="600"/>
              </a:spcBef>
              <a:buBlip>
                <a:blip r:embed="rId2"/>
              </a:buBlip>
            </a:pP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H-20160901-03:00-04:00 (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hourly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QH-20160902-13:15-13:30 (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quarterly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hu-HU" sz="1600" dirty="0" err="1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Qty</a:t>
            </a:r>
            <a:r>
              <a:rPr lang="hu-HU" sz="1600" dirty="0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Quantity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separated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„.” (25.0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4.2 etc.)</a:t>
            </a: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hu-HU" sz="1600" dirty="0" err="1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PQty</a:t>
            </a:r>
            <a:r>
              <a:rPr lang="hu-HU" sz="1600" dirty="0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Peak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Quantity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iceberg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orders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hu-HU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hu-HU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</a:t>
            </a:r>
            <a:r>
              <a:rPr lang="hu-HU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separated</a:t>
            </a:r>
            <a:r>
              <a:rPr lang="hu-HU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hu-HU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„.” (25.0 </a:t>
            </a:r>
            <a:r>
              <a:rPr lang="hu-HU" sz="1600" dirty="0" err="1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hu-HU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4.2 etc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marL="742950" lvl="1" indent="-285750">
              <a:spcBef>
                <a:spcPts val="600"/>
              </a:spcBef>
              <a:buBlip>
                <a:blip r:embed="rId2"/>
              </a:buBlip>
            </a:pP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orders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leave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blank</a:t>
            </a: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738" y="2568123"/>
            <a:ext cx="1121092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89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BAC2-10A6-4E7C-8627-8DE45CBA069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17738" y="17928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err="1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  <a:r>
              <a:rPr lang="hu-HU" sz="2400" b="1" dirty="0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  <a:endParaRPr lang="hu-HU" sz="2400" b="1" dirty="0">
              <a:solidFill>
                <a:srgbClr val="0091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971736" y="1693653"/>
            <a:ext cx="967254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columns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filled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hu-HU" b="1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correctly</a:t>
            </a:r>
            <a:endParaRPr lang="hu-HU" b="1" dirty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hu-HU" sz="1600" dirty="0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PPD: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Peak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Price Delta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hu-HU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digits</a:t>
            </a:r>
            <a:r>
              <a:rPr lang="hu-HU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separated</a:t>
            </a:r>
            <a:r>
              <a:rPr lang="hu-HU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hu-HU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„.” (42.00, 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-33.50 </a:t>
            </a:r>
            <a:r>
              <a:rPr lang="hu-HU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–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1600" dirty="0" err="1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iceberg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must be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ceberg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must be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negative</a:t>
            </a: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Bef>
                <a:spcPts val="600"/>
              </a:spcBef>
              <a:buBlip>
                <a:blip r:embed="rId2"/>
              </a:buBlip>
            </a:pP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orders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leave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blank</a:t>
            </a: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hu-HU" sz="1600" dirty="0" err="1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Prc</a:t>
            </a:r>
            <a:r>
              <a:rPr lang="hu-HU" sz="1600" dirty="0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digits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separated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„.” (42.00, 33.50 etc.)</a:t>
            </a: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hu-HU" sz="1600" dirty="0" err="1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Accnt</a:t>
            </a:r>
            <a:r>
              <a:rPr lang="hu-HU" sz="1600" dirty="0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Account: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„P”</a:t>
            </a: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hu-HU" sz="1600" dirty="0" err="1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hu-HU" sz="1600" dirty="0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hu-HU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„REG”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limit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„ICB”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iceberg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hu-HU" sz="1600" dirty="0" err="1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ExeRes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Execution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restriction</a:t>
            </a:r>
            <a:r>
              <a:rPr lang="hu-HU" sz="1600" dirty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must be „NON”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iceberg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orders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 „NON” (no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restriction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„IOC”(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immediate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cancel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„FOK”(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orders</a:t>
            </a: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hu-HU" sz="1600" dirty="0" err="1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ValRes</a:t>
            </a:r>
            <a:r>
              <a:rPr lang="hu-HU" sz="1600" dirty="0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Validity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Restriction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„NON”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„IOC”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„FOK”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orders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„GFS”(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session)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„GTD”(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no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execution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restriction</a:t>
            </a: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hu-HU" sz="1600" dirty="0" err="1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ValDate</a:t>
            </a:r>
            <a:r>
              <a:rPr lang="hu-HU" sz="1600" dirty="0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Validity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The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until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GTD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DD.MM.YYYY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hh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:mm: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ex: 01.09.2016 11:22:00</a:t>
            </a:r>
            <a:endParaRPr lang="hu-HU" sz="1600" dirty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hu-HU" sz="1600" dirty="0" smtClean="0">
                <a:solidFill>
                  <a:srgbClr val="0091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BG: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Balancing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Group –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unique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identifier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1600" dirty="0" err="1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1600" dirty="0" smtClean="0">
                <a:solidFill>
                  <a:srgbClr val="6161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account (i.e. BG-FOR-XXXXXXXXX)</a:t>
            </a: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endParaRPr lang="hu-HU" sz="1600" dirty="0" smtClean="0">
              <a:solidFill>
                <a:srgbClr val="6161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26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5145</TotalTime>
  <Words>756</Words>
  <Application>Microsoft Office PowerPoint</Application>
  <PresentationFormat>Szélesvásznú</PresentationFormat>
  <Paragraphs>84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1_Office-téma</vt:lpstr>
      <vt:lpstr>HUPX Intraday - Basket function Directions to use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Baksai Bianka</dc:creator>
  <cp:lastModifiedBy>Német Tamás</cp:lastModifiedBy>
  <cp:revision>385</cp:revision>
  <dcterms:created xsi:type="dcterms:W3CDTF">2016-05-18T11:23:12Z</dcterms:created>
  <dcterms:modified xsi:type="dcterms:W3CDTF">2019-10-25T13:58:36Z</dcterms:modified>
</cp:coreProperties>
</file>